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76" r:id="rId5"/>
    <p:sldId id="362" r:id="rId6"/>
    <p:sldId id="364" r:id="rId7"/>
    <p:sldId id="365" r:id="rId8"/>
    <p:sldId id="368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0000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82" autoAdjust="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6CC0E-0F16-4297-9A18-5682437AF800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6464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303" y="6466362"/>
            <a:ext cx="3479226" cy="21453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B6B48BC1-51EF-4836-BF29-6EBB4E32D073}" type="datetime4">
              <a:rPr lang="en-GB" altLang="de-DE" smtClean="0"/>
              <a:t>04 November 2016</a:t>
            </a:fld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r>
              <a:rPr lang="en-US" altLang="de-DE" smtClean="0"/>
              <a:t>ModelWriter KO preparation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201408" y="6464921"/>
            <a:ext cx="771050" cy="21597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43007711-F412-4B4A-AA73-3C02C4A23745}" type="slidenum">
              <a:rPr lang="de-DE" altLang="de-DE"/>
              <a:pPr/>
              <a:t>‹N°›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5531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905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54303" y="6466362"/>
            <a:ext cx="3479226" cy="21453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B3DD9839-4C14-4CC6-8473-7971309ACED1}" type="datetime4">
              <a:rPr lang="en-GB" altLang="de-DE" smtClean="0"/>
              <a:t>04 November 2016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r>
              <a:rPr lang="en-US" altLang="de-DE" smtClean="0"/>
              <a:t>ModelWriter KO preparation</a:t>
            </a: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201408" y="6464921"/>
            <a:ext cx="771050" cy="21597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EA523E6A-0F41-4F2E-B3F3-21E4DE4C571B}" type="slidenum">
              <a:rPr lang="de-DE" altLang="de-DE"/>
              <a:pPr/>
              <a:t>‹N°›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6300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03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62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emf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Ex. BOM, Component </a:t>
            </a:r>
            <a:r>
              <a:rPr lang="fr-FR" dirty="0" err="1" smtClean="0"/>
              <a:t>taxonomy</a:t>
            </a:r>
            <a:r>
              <a:rPr lang="fr-FR" dirty="0" smtClean="0"/>
              <a:t>, Component </a:t>
            </a:r>
            <a:r>
              <a:rPr lang="fr-FR" dirty="0" err="1" smtClean="0"/>
              <a:t>ontology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772816"/>
            <a:ext cx="814065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1529328" y="1011150"/>
            <a:ext cx="7106345" cy="5308482"/>
            <a:chOff x="1529328" y="1011150"/>
            <a:chExt cx="7106345" cy="530848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5637" y="1011150"/>
              <a:ext cx="6720036" cy="530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lèche courbée vers la droite 6"/>
            <p:cNvSpPr/>
            <p:nvPr/>
          </p:nvSpPr>
          <p:spPr>
            <a:xfrm rot="19251579">
              <a:off x="1529328" y="4388354"/>
              <a:ext cx="432048" cy="100811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17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wiring interconnection system  (EWIS) </a:t>
            </a:r>
            <a:endParaRPr lang="fr-FR" dirty="0" smtClean="0"/>
          </a:p>
        </p:txBody>
      </p:sp>
      <p:sp>
        <p:nvSpPr>
          <p:cNvPr id="12291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fr-FR" smtClean="0"/>
              <a:t> </a:t>
            </a:r>
          </a:p>
        </p:txBody>
      </p:sp>
      <p:pic>
        <p:nvPicPr>
          <p:cNvPr id="12293" name="Picture 46" descr="C:\Home\TO16990\Photos instal\DSCN06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9"/>
          <a:stretch>
            <a:fillRect/>
          </a:stretch>
        </p:blipFill>
        <p:spPr bwMode="auto">
          <a:xfrm>
            <a:off x="6211888" y="2079625"/>
            <a:ext cx="2608262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9" descr="C:\Home\TO16990\A350\Presentation réunions DCS\vue-gene-cabine-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8"/>
          <a:stretch>
            <a:fillRect/>
          </a:stretch>
        </p:blipFill>
        <p:spPr bwMode="auto">
          <a:xfrm>
            <a:off x="565150" y="1673225"/>
            <a:ext cx="55626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10"/>
          <p:cNvSpPr txBox="1">
            <a:spLocks noChangeArrowheads="1"/>
          </p:cNvSpPr>
          <p:nvPr/>
        </p:nvSpPr>
        <p:spPr bwMode="auto">
          <a:xfrm>
            <a:off x="2486025" y="1431925"/>
            <a:ext cx="252413" cy="24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296" name="Text Box 12"/>
          <p:cNvSpPr txBox="1">
            <a:spLocks noChangeArrowheads="1"/>
          </p:cNvSpPr>
          <p:nvPr/>
        </p:nvSpPr>
        <p:spPr bwMode="auto">
          <a:xfrm>
            <a:off x="6432550" y="1787525"/>
            <a:ext cx="252413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H="1">
            <a:off x="5975350" y="1939925"/>
            <a:ext cx="457200" cy="2286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554038" y="3540125"/>
            <a:ext cx="620712" cy="762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12299" name="Text Box 14"/>
          <p:cNvSpPr txBox="1">
            <a:spLocks noChangeArrowheads="1"/>
          </p:cNvSpPr>
          <p:nvPr/>
        </p:nvSpPr>
        <p:spPr bwMode="auto">
          <a:xfrm>
            <a:off x="184150" y="3387725"/>
            <a:ext cx="393700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 b="1" dirty="0">
                <a:solidFill>
                  <a:srgbClr val="FF0000"/>
                </a:solidFill>
              </a:rPr>
              <a:t>4, 5</a:t>
            </a:r>
          </a:p>
        </p:txBody>
      </p:sp>
      <p:sp>
        <p:nvSpPr>
          <p:cNvPr id="12300" name="Text Box 16"/>
          <p:cNvSpPr txBox="1">
            <a:spLocks noChangeArrowheads="1"/>
          </p:cNvSpPr>
          <p:nvPr/>
        </p:nvSpPr>
        <p:spPr bwMode="auto">
          <a:xfrm>
            <a:off x="301625" y="2259013"/>
            <a:ext cx="252413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461963" y="2473325"/>
            <a:ext cx="255587" cy="2286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12302" name="Text Box 18"/>
          <p:cNvSpPr txBox="1">
            <a:spLocks noChangeArrowheads="1"/>
          </p:cNvSpPr>
          <p:nvPr/>
        </p:nvSpPr>
        <p:spPr bwMode="auto">
          <a:xfrm>
            <a:off x="254000" y="2778125"/>
            <a:ext cx="252413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488950" y="2901950"/>
            <a:ext cx="952500" cy="409575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12304" name="Text Box 20"/>
          <p:cNvSpPr txBox="1">
            <a:spLocks noChangeArrowheads="1"/>
          </p:cNvSpPr>
          <p:nvPr/>
        </p:nvSpPr>
        <p:spPr bwMode="auto">
          <a:xfrm>
            <a:off x="301625" y="3997325"/>
            <a:ext cx="323850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 flipV="1">
            <a:off x="565150" y="3921125"/>
            <a:ext cx="1752600" cy="1524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 flipH="1">
            <a:off x="8108950" y="2016125"/>
            <a:ext cx="381000" cy="12954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12307" name="Text Box 24"/>
          <p:cNvSpPr txBox="1">
            <a:spLocks noChangeArrowheads="1"/>
          </p:cNvSpPr>
          <p:nvPr/>
        </p:nvSpPr>
        <p:spPr bwMode="auto">
          <a:xfrm>
            <a:off x="6356350" y="4378325"/>
            <a:ext cx="323850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 b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2308" name="Text Box 25"/>
          <p:cNvSpPr txBox="1">
            <a:spLocks noChangeArrowheads="1"/>
          </p:cNvSpPr>
          <p:nvPr/>
        </p:nvSpPr>
        <p:spPr bwMode="auto">
          <a:xfrm>
            <a:off x="8337550" y="1787525"/>
            <a:ext cx="323850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 b="1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 flipV="1">
            <a:off x="6661150" y="3768725"/>
            <a:ext cx="1447800" cy="6096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22" name="Line 31"/>
          <p:cNvSpPr>
            <a:spLocks noChangeShapeType="1"/>
          </p:cNvSpPr>
          <p:nvPr/>
        </p:nvSpPr>
        <p:spPr bwMode="auto">
          <a:xfrm flipV="1">
            <a:off x="1022350" y="1620838"/>
            <a:ext cx="1524000" cy="3810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23" name="Line 32"/>
          <p:cNvSpPr>
            <a:spLocks noChangeShapeType="1"/>
          </p:cNvSpPr>
          <p:nvPr/>
        </p:nvSpPr>
        <p:spPr bwMode="auto">
          <a:xfrm flipV="1">
            <a:off x="1555750" y="1620838"/>
            <a:ext cx="990600" cy="319087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24" name="Line 33"/>
          <p:cNvSpPr>
            <a:spLocks noChangeShapeType="1"/>
          </p:cNvSpPr>
          <p:nvPr/>
        </p:nvSpPr>
        <p:spPr bwMode="auto">
          <a:xfrm flipV="1">
            <a:off x="1784350" y="1635125"/>
            <a:ext cx="762000" cy="3048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25" name="Line 34"/>
          <p:cNvSpPr>
            <a:spLocks noChangeShapeType="1"/>
          </p:cNvSpPr>
          <p:nvPr/>
        </p:nvSpPr>
        <p:spPr bwMode="auto">
          <a:xfrm flipV="1">
            <a:off x="2241550" y="1635125"/>
            <a:ext cx="304800" cy="2286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12314" name="Line 35"/>
          <p:cNvSpPr>
            <a:spLocks noChangeShapeType="1"/>
          </p:cNvSpPr>
          <p:nvPr/>
        </p:nvSpPr>
        <p:spPr bwMode="auto">
          <a:xfrm flipH="1" flipV="1">
            <a:off x="2736850" y="1620838"/>
            <a:ext cx="114300" cy="4714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fr-FR"/>
          </a:p>
        </p:txBody>
      </p:sp>
      <p:sp>
        <p:nvSpPr>
          <p:cNvPr id="28" name="Line 37"/>
          <p:cNvSpPr>
            <a:spLocks noChangeShapeType="1"/>
          </p:cNvSpPr>
          <p:nvPr/>
        </p:nvSpPr>
        <p:spPr bwMode="auto">
          <a:xfrm flipH="1" flipV="1">
            <a:off x="2736850" y="1646238"/>
            <a:ext cx="495300" cy="522287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29" name="Line 38"/>
          <p:cNvSpPr>
            <a:spLocks noChangeShapeType="1"/>
          </p:cNvSpPr>
          <p:nvPr/>
        </p:nvSpPr>
        <p:spPr bwMode="auto">
          <a:xfrm flipH="1" flipV="1">
            <a:off x="2736850" y="1635125"/>
            <a:ext cx="952500" cy="5334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30" name="Line 39"/>
          <p:cNvSpPr>
            <a:spLocks noChangeShapeType="1"/>
          </p:cNvSpPr>
          <p:nvPr/>
        </p:nvSpPr>
        <p:spPr bwMode="auto">
          <a:xfrm flipH="1" flipV="1">
            <a:off x="2736850" y="1620838"/>
            <a:ext cx="1790700" cy="852487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12318" name="Text Box 47"/>
          <p:cNvSpPr txBox="1">
            <a:spLocks noChangeArrowheads="1"/>
          </p:cNvSpPr>
          <p:nvPr/>
        </p:nvSpPr>
        <p:spPr bwMode="auto">
          <a:xfrm>
            <a:off x="7042150" y="1787525"/>
            <a:ext cx="323850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 b="1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2319" name="Text Box 22"/>
          <p:cNvSpPr txBox="1">
            <a:spLocks noChangeArrowheads="1"/>
          </p:cNvSpPr>
          <p:nvPr/>
        </p:nvSpPr>
        <p:spPr bwMode="auto">
          <a:xfrm>
            <a:off x="-107950" y="1196975"/>
            <a:ext cx="73120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lnSpc>
                <a:spcPct val="90000"/>
              </a:lnSpc>
              <a:buClr>
                <a:srgbClr val="71798C"/>
              </a:buClr>
              <a:buSzPct val="100000"/>
              <a:buFont typeface="Symbol" pitchFamily="18" charset="2"/>
              <a:buChar char="Þ"/>
            </a:pPr>
            <a:r>
              <a:rPr lang="en-US" sz="1800"/>
              <a:t> Mainly: </a:t>
            </a:r>
            <a:r>
              <a:rPr lang="en-US" sz="1800" b="1" u="sng"/>
              <a:t>Aircraft electrical common installation (ATA92)</a:t>
            </a:r>
          </a:p>
        </p:txBody>
      </p:sp>
      <p:sp>
        <p:nvSpPr>
          <p:cNvPr id="34" name="Line 48"/>
          <p:cNvSpPr>
            <a:spLocks noChangeShapeType="1"/>
          </p:cNvSpPr>
          <p:nvPr/>
        </p:nvSpPr>
        <p:spPr bwMode="auto">
          <a:xfrm>
            <a:off x="7270750" y="1939925"/>
            <a:ext cx="152400" cy="228600"/>
          </a:xfrm>
          <a:prstGeom prst="line">
            <a:avLst/>
          </a:prstGeom>
          <a:noFill/>
          <a:ln w="12700">
            <a:solidFill>
              <a:schemeClr val="tx1">
                <a:lumMod val="20000"/>
                <a:lumOff val="80000"/>
              </a:schemeClr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defRPr/>
            </a:pPr>
            <a:endParaRPr lang="fr-FR">
              <a:cs typeface="+mn-cs"/>
            </a:endParaRP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-107950" y="4581525"/>
            <a:ext cx="8712200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buClr>
                <a:srgbClr val="71798C"/>
              </a:buClr>
              <a:buSzPct val="100000"/>
              <a:buFont typeface="Symbol" pitchFamily="18" charset="2"/>
              <a:buChar char="Þ"/>
              <a:defRPr/>
            </a:pPr>
            <a:r>
              <a:rPr lang="en-US" sz="1800" dirty="0">
                <a:cs typeface="Times New Roman" pitchFamily="18" charset="0"/>
              </a:rPr>
              <a:t> But also: </a:t>
            </a:r>
            <a:r>
              <a:rPr lang="en-US" sz="1800" b="1" u="sng" dirty="0">
                <a:cs typeface="Times New Roman" pitchFamily="18" charset="0"/>
              </a:rPr>
              <a:t>part of Systems equipment wiring</a:t>
            </a:r>
            <a:r>
              <a:rPr lang="en-US" sz="1800" b="1" dirty="0">
                <a:cs typeface="Times New Roman" pitchFamily="18" charset="0"/>
              </a:rPr>
              <a:t>:</a:t>
            </a:r>
          </a:p>
          <a:p>
            <a:pPr marL="1200150" lvl="2" indent="-285750">
              <a:buClr>
                <a:srgbClr val="71798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cs typeface="Times New Roman" pitchFamily="18" charset="0"/>
              </a:rPr>
              <a:t>Power distribution centers wiring</a:t>
            </a:r>
          </a:p>
          <a:p>
            <a:pPr marL="1200150" lvl="2" indent="-285750">
              <a:buClr>
                <a:srgbClr val="71798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cs typeface="Times New Roman" pitchFamily="18" charset="0"/>
              </a:rPr>
              <a:t>External wiring of equipment</a:t>
            </a:r>
          </a:p>
          <a:p>
            <a:pPr marL="1200150" lvl="2" indent="-285750">
              <a:lnSpc>
                <a:spcPct val="90000"/>
              </a:lnSpc>
              <a:buClr>
                <a:srgbClr val="71798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cs typeface="Times New Roman" pitchFamily="18" charset="0"/>
              </a:rPr>
              <a:t>Wiring of equipment not qualified to appropriate</a:t>
            </a:r>
            <a:br>
              <a:rPr lang="en-US" sz="1400" dirty="0">
                <a:cs typeface="Times New Roman" pitchFamily="18" charset="0"/>
              </a:rPr>
            </a:br>
            <a:r>
              <a:rPr lang="en-US" sz="1400" dirty="0">
                <a:cs typeface="Times New Roman" pitchFamily="18" charset="0"/>
              </a:rPr>
              <a:t>standards e.g. </a:t>
            </a:r>
            <a:r>
              <a:rPr lang="fr-FR" sz="1400" dirty="0">
                <a:cs typeface="+mn-cs"/>
              </a:rPr>
              <a:t>EUROCAE ED-14 / RTCA DO-160</a:t>
            </a:r>
            <a:endParaRPr lang="fr-FR" dirty="0">
              <a:cs typeface="+mn-cs"/>
            </a:endParaRPr>
          </a:p>
          <a:p>
            <a:pPr lvl="2">
              <a:lnSpc>
                <a:spcPct val="150000"/>
              </a:lnSpc>
              <a:buClr>
                <a:srgbClr val="71798C"/>
              </a:buClr>
              <a:buSzPct val="100000"/>
              <a:defRPr/>
            </a:pPr>
            <a:r>
              <a:rPr lang="en-US" sz="1400" dirty="0">
                <a:cs typeface="Times New Roman" pitchFamily="18" charset="0"/>
              </a:rPr>
              <a:t>    </a:t>
            </a:r>
            <a:r>
              <a:rPr lang="en-US" sz="1400" dirty="0" err="1">
                <a:cs typeface="Times New Roman" pitchFamily="18" charset="0"/>
              </a:rPr>
              <a:t>cf</a:t>
            </a:r>
            <a:r>
              <a:rPr lang="en-US" sz="1400" dirty="0">
                <a:cs typeface="Times New Roman" pitchFamily="18" charset="0"/>
              </a:rPr>
              <a:t> CS 25.1701(b)&amp;(c)</a:t>
            </a:r>
          </a:p>
          <a:p>
            <a:pPr lvl="1">
              <a:lnSpc>
                <a:spcPct val="90000"/>
              </a:lnSpc>
              <a:buSzPct val="80000"/>
              <a:defRPr/>
            </a:pPr>
            <a:endParaRPr lang="en-GB" dirty="0">
              <a:cs typeface="+mn-cs"/>
            </a:endParaRPr>
          </a:p>
        </p:txBody>
      </p:sp>
      <p:pic>
        <p:nvPicPr>
          <p:cNvPr id="1232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4627563"/>
            <a:ext cx="763588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3" name="Image 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4868863"/>
            <a:ext cx="1200150" cy="86201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6972650" y="-22626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45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Illustrate traceability between all aspects of A/C wiring</a:t>
            </a:r>
          </a:p>
        </p:txBody>
      </p:sp>
      <p:grpSp>
        <p:nvGrpSpPr>
          <p:cNvPr id="11" name="Groupe 10"/>
          <p:cNvGrpSpPr>
            <a:grpSpLocks/>
          </p:cNvGrpSpPr>
          <p:nvPr/>
        </p:nvGrpSpPr>
        <p:grpSpPr bwMode="auto">
          <a:xfrm>
            <a:off x="330200" y="1168400"/>
            <a:ext cx="3757613" cy="1962150"/>
            <a:chOff x="252413" y="1167618"/>
            <a:chExt cx="3756879" cy="1962444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52413" y="1167618"/>
              <a:ext cx="3756879" cy="1962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fr-FR"/>
            </a:p>
          </p:txBody>
        </p:sp>
        <p:grpSp>
          <p:nvGrpSpPr>
            <p:cNvPr id="14389" name="Groupe 12"/>
            <p:cNvGrpSpPr>
              <a:grpSpLocks/>
            </p:cNvGrpSpPr>
            <p:nvPr/>
          </p:nvGrpSpPr>
          <p:grpSpPr bwMode="auto">
            <a:xfrm>
              <a:off x="323373" y="1354283"/>
              <a:ext cx="3529013" cy="1581150"/>
              <a:chOff x="539552" y="2276872"/>
              <a:chExt cx="3529235" cy="1581615"/>
            </a:xfrm>
          </p:grpSpPr>
          <p:sp>
            <p:nvSpPr>
              <p:cNvPr id="14390" name="ZoneTexte 5"/>
              <p:cNvSpPr txBox="1">
                <a:spLocks noChangeArrowheads="1"/>
              </p:cNvSpPr>
              <p:nvPr/>
            </p:nvSpPr>
            <p:spPr bwMode="auto">
              <a:xfrm>
                <a:off x="683568" y="2276872"/>
                <a:ext cx="302433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fr-FR"/>
                  <a:t>EWIS components design, selection and qualification </a:t>
                </a:r>
              </a:p>
            </p:txBody>
          </p:sp>
          <p:pic>
            <p:nvPicPr>
              <p:cNvPr id="14391" name="Image 1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45" t="11462" r="11803" b="4634"/>
              <a:stretch>
                <a:fillRect/>
              </a:stretch>
            </p:blipFill>
            <p:spPr bwMode="auto">
              <a:xfrm>
                <a:off x="2771800" y="2864712"/>
                <a:ext cx="1296987" cy="993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92" name="Image 7" descr="IMGP149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66"/>
              <a:stretch>
                <a:fillRect/>
              </a:stretch>
            </p:blipFill>
            <p:spPr bwMode="auto">
              <a:xfrm>
                <a:off x="539552" y="2861647"/>
                <a:ext cx="2089150" cy="97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7" name="Groupe 16"/>
          <p:cNvGrpSpPr>
            <a:grpSpLocks/>
          </p:cNvGrpSpPr>
          <p:nvPr/>
        </p:nvGrpSpPr>
        <p:grpSpPr bwMode="auto">
          <a:xfrm>
            <a:off x="641350" y="1684338"/>
            <a:ext cx="5461000" cy="2260600"/>
            <a:chOff x="324496" y="1167619"/>
            <a:chExt cx="5460842" cy="226138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324496" y="1167619"/>
              <a:ext cx="5460842" cy="22613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fr-FR"/>
            </a:p>
          </p:txBody>
        </p:sp>
        <p:grpSp>
          <p:nvGrpSpPr>
            <p:cNvPr id="14385" name="Groupe 18"/>
            <p:cNvGrpSpPr>
              <a:grpSpLocks/>
            </p:cNvGrpSpPr>
            <p:nvPr/>
          </p:nvGrpSpPr>
          <p:grpSpPr bwMode="auto">
            <a:xfrm>
              <a:off x="507630" y="1345374"/>
              <a:ext cx="4926012" cy="1728787"/>
              <a:chOff x="539552" y="4390365"/>
              <a:chExt cx="4926704" cy="1729448"/>
            </a:xfrm>
          </p:grpSpPr>
          <p:pic>
            <p:nvPicPr>
              <p:cNvPr id="14386" name="Image 6" descr="Folie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4391025"/>
                <a:ext cx="4895850" cy="1728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87" name="ZoneTexte 9"/>
              <p:cNvSpPr txBox="1">
                <a:spLocks noChangeArrowheads="1"/>
              </p:cNvSpPr>
              <p:nvPr/>
            </p:nvSpPr>
            <p:spPr bwMode="auto">
              <a:xfrm>
                <a:off x="672956" y="4390365"/>
                <a:ext cx="47933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fr-FR"/>
                  <a:t>EWIS architecture - routes definition &amp; segregation</a:t>
                </a:r>
              </a:p>
            </p:txBody>
          </p:sp>
        </p:grpSp>
      </p:grpSp>
      <p:grpSp>
        <p:nvGrpSpPr>
          <p:cNvPr id="22" name="Groupe 21"/>
          <p:cNvGrpSpPr>
            <a:grpSpLocks/>
          </p:cNvGrpSpPr>
          <p:nvPr/>
        </p:nvGrpSpPr>
        <p:grpSpPr bwMode="auto">
          <a:xfrm>
            <a:off x="827088" y="2216150"/>
            <a:ext cx="4724400" cy="3070225"/>
            <a:chOff x="108397" y="1167618"/>
            <a:chExt cx="4724033" cy="307027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108397" y="1167618"/>
              <a:ext cx="4724033" cy="30702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fr-FR"/>
            </a:p>
          </p:txBody>
        </p:sp>
        <p:grpSp>
          <p:nvGrpSpPr>
            <p:cNvPr id="14381" name="Groupe 23"/>
            <p:cNvGrpSpPr>
              <a:grpSpLocks/>
            </p:cNvGrpSpPr>
            <p:nvPr/>
          </p:nvGrpSpPr>
          <p:grpSpPr bwMode="auto">
            <a:xfrm>
              <a:off x="432298" y="1357802"/>
              <a:ext cx="4140932" cy="2545984"/>
              <a:chOff x="4170397" y="1984484"/>
              <a:chExt cx="3819341" cy="2067327"/>
            </a:xfrm>
          </p:grpSpPr>
          <p:sp>
            <p:nvSpPr>
              <p:cNvPr id="14382" name="ZoneTexte 8"/>
              <p:cNvSpPr txBox="1">
                <a:spLocks noChangeArrowheads="1"/>
              </p:cNvSpPr>
              <p:nvPr/>
            </p:nvSpPr>
            <p:spPr bwMode="auto">
              <a:xfrm>
                <a:off x="4331453" y="1984484"/>
                <a:ext cx="3497228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fr-FR"/>
                  <a:t>EWIS installation design principles and requirements</a:t>
                </a:r>
              </a:p>
            </p:txBody>
          </p:sp>
          <p:pic>
            <p:nvPicPr>
              <p:cNvPr id="1438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0397" y="2569259"/>
                <a:ext cx="3819341" cy="1482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27" name="Groupe 26"/>
          <p:cNvGrpSpPr>
            <a:grpSpLocks/>
          </p:cNvGrpSpPr>
          <p:nvPr/>
        </p:nvGrpSpPr>
        <p:grpSpPr bwMode="auto">
          <a:xfrm>
            <a:off x="1331913" y="2951163"/>
            <a:ext cx="3581400" cy="2925762"/>
            <a:chOff x="252413" y="1167618"/>
            <a:chExt cx="3581033" cy="3175782"/>
          </a:xfrm>
        </p:grpSpPr>
        <p:sp>
          <p:nvSpPr>
            <p:cNvPr id="28" name="Rectangle 27"/>
            <p:cNvSpPr/>
            <p:nvPr/>
          </p:nvSpPr>
          <p:spPr bwMode="auto">
            <a:xfrm>
              <a:off x="252413" y="1167618"/>
              <a:ext cx="3581033" cy="31757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fr-FR"/>
            </a:p>
          </p:txBody>
        </p:sp>
        <p:grpSp>
          <p:nvGrpSpPr>
            <p:cNvPr id="14377" name="Groupe 28"/>
            <p:cNvGrpSpPr>
              <a:grpSpLocks/>
            </p:cNvGrpSpPr>
            <p:nvPr/>
          </p:nvGrpSpPr>
          <p:grpSpPr bwMode="auto">
            <a:xfrm>
              <a:off x="470385" y="1283691"/>
              <a:ext cx="2971800" cy="2673350"/>
              <a:chOff x="1180078" y="2492896"/>
              <a:chExt cx="2971117" cy="2674449"/>
            </a:xfrm>
          </p:grpSpPr>
          <p:sp>
            <p:nvSpPr>
              <p:cNvPr id="14378" name="ZoneTexte 23"/>
              <p:cNvSpPr txBox="1">
                <a:spLocks noChangeArrowheads="1"/>
              </p:cNvSpPr>
              <p:nvPr/>
            </p:nvSpPr>
            <p:spPr bwMode="auto">
              <a:xfrm>
                <a:off x="1330051" y="2492896"/>
                <a:ext cx="2682145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fr-FR"/>
                  <a:t>Systems functional design /</a:t>
                </a:r>
              </a:p>
              <a:p>
                <a:pPr eaLnBrk="1" hangingPunct="1"/>
                <a:r>
                  <a:rPr lang="fr-FR"/>
                  <a:t>Systems equipment design</a:t>
                </a:r>
                <a:br>
                  <a:rPr lang="fr-FR"/>
                </a:br>
                <a:endParaRPr lang="fr-FR"/>
              </a:p>
            </p:txBody>
          </p:sp>
          <p:pic>
            <p:nvPicPr>
              <p:cNvPr id="14379" name="Image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078" y="3068960"/>
                <a:ext cx="2971117" cy="2098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2" name="Groupe 31"/>
          <p:cNvGrpSpPr>
            <a:grpSpLocks/>
          </p:cNvGrpSpPr>
          <p:nvPr/>
        </p:nvGrpSpPr>
        <p:grpSpPr bwMode="auto">
          <a:xfrm>
            <a:off x="1763713" y="3590925"/>
            <a:ext cx="4249737" cy="2536825"/>
            <a:chOff x="252413" y="1167618"/>
            <a:chExt cx="4495433" cy="2718582"/>
          </a:xfrm>
        </p:grpSpPr>
        <p:sp>
          <p:nvSpPr>
            <p:cNvPr id="33" name="Rectangle 32"/>
            <p:cNvSpPr/>
            <p:nvPr/>
          </p:nvSpPr>
          <p:spPr bwMode="auto">
            <a:xfrm>
              <a:off x="252413" y="1167618"/>
              <a:ext cx="4495433" cy="27185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fr-FR"/>
            </a:p>
          </p:txBody>
        </p:sp>
        <p:grpSp>
          <p:nvGrpSpPr>
            <p:cNvPr id="14373" name="Groupe 33"/>
            <p:cNvGrpSpPr>
              <a:grpSpLocks/>
            </p:cNvGrpSpPr>
            <p:nvPr/>
          </p:nvGrpSpPr>
          <p:grpSpPr bwMode="auto">
            <a:xfrm>
              <a:off x="437788" y="1361221"/>
              <a:ext cx="3987800" cy="2120900"/>
              <a:chOff x="4644008" y="3999397"/>
              <a:chExt cx="3986686" cy="2120416"/>
            </a:xfrm>
          </p:grpSpPr>
          <p:sp>
            <p:nvSpPr>
              <p:cNvPr id="14374" name="ZoneTexte 12"/>
              <p:cNvSpPr txBox="1">
                <a:spLocks noChangeArrowheads="1"/>
              </p:cNvSpPr>
              <p:nvPr/>
            </p:nvSpPr>
            <p:spPr bwMode="auto">
              <a:xfrm>
                <a:off x="5050996" y="3999397"/>
                <a:ext cx="357969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fr-FR"/>
                  <a:t>Environmental conditions, A/C zoning</a:t>
                </a:r>
              </a:p>
            </p:txBody>
          </p:sp>
          <p:pic>
            <p:nvPicPr>
              <p:cNvPr id="14375" name="Image 1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4008" y="4283076"/>
                <a:ext cx="3971925" cy="1836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7" name="Groupe 36"/>
          <p:cNvGrpSpPr>
            <a:grpSpLocks/>
          </p:cNvGrpSpPr>
          <p:nvPr/>
        </p:nvGrpSpPr>
        <p:grpSpPr bwMode="auto">
          <a:xfrm>
            <a:off x="3854450" y="1152525"/>
            <a:ext cx="3248025" cy="3052763"/>
            <a:chOff x="252413" y="1167618"/>
            <a:chExt cx="3246925" cy="305269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52413" y="1167618"/>
              <a:ext cx="3246925" cy="30526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fr-FR"/>
            </a:p>
          </p:txBody>
        </p:sp>
        <p:grpSp>
          <p:nvGrpSpPr>
            <p:cNvPr id="14369" name="Groupe 38"/>
            <p:cNvGrpSpPr>
              <a:grpSpLocks/>
            </p:cNvGrpSpPr>
            <p:nvPr/>
          </p:nvGrpSpPr>
          <p:grpSpPr bwMode="auto">
            <a:xfrm>
              <a:off x="413927" y="1338019"/>
              <a:ext cx="2808287" cy="2566987"/>
              <a:chOff x="5088054" y="2323619"/>
              <a:chExt cx="2808312" cy="2567623"/>
            </a:xfrm>
          </p:grpSpPr>
          <p:sp>
            <p:nvSpPr>
              <p:cNvPr id="14370" name="ZoneTexte 9"/>
              <p:cNvSpPr txBox="1">
                <a:spLocks noChangeArrowheads="1"/>
              </p:cNvSpPr>
              <p:nvPr/>
            </p:nvSpPr>
            <p:spPr bwMode="auto">
              <a:xfrm>
                <a:off x="5676121" y="2323619"/>
                <a:ext cx="163217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fr-FR"/>
                  <a:t>Safety analyses</a:t>
                </a:r>
              </a:p>
            </p:txBody>
          </p:sp>
          <p:pic>
            <p:nvPicPr>
              <p:cNvPr id="14371" name="Picture 2" descr="sans titre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8054" y="2662173"/>
                <a:ext cx="2808312" cy="2229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" name="Groupe 41"/>
          <p:cNvGrpSpPr>
            <a:grpSpLocks/>
          </p:cNvGrpSpPr>
          <p:nvPr/>
        </p:nvGrpSpPr>
        <p:grpSpPr bwMode="auto">
          <a:xfrm>
            <a:off x="4151313" y="1662113"/>
            <a:ext cx="3722687" cy="3351212"/>
            <a:chOff x="252413" y="1261173"/>
            <a:chExt cx="3721710" cy="33516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252413" y="1261173"/>
              <a:ext cx="3721710" cy="33516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fr-FR"/>
            </a:p>
          </p:txBody>
        </p:sp>
        <p:grpSp>
          <p:nvGrpSpPr>
            <p:cNvPr id="14365" name="Groupe 43"/>
            <p:cNvGrpSpPr>
              <a:grpSpLocks/>
            </p:cNvGrpSpPr>
            <p:nvPr/>
          </p:nvGrpSpPr>
          <p:grpSpPr bwMode="auto">
            <a:xfrm>
              <a:off x="496350" y="1335786"/>
              <a:ext cx="3175000" cy="2655221"/>
              <a:chOff x="5292081" y="1736539"/>
              <a:chExt cx="3174550" cy="2653826"/>
            </a:xfrm>
          </p:grpSpPr>
          <p:sp>
            <p:nvSpPr>
              <p:cNvPr id="14366" name="ZoneTexte 19"/>
              <p:cNvSpPr txBox="1">
                <a:spLocks noChangeArrowheads="1"/>
              </p:cNvSpPr>
              <p:nvPr/>
            </p:nvSpPr>
            <p:spPr bwMode="auto">
              <a:xfrm>
                <a:off x="5436493" y="1736539"/>
                <a:ext cx="288572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fr-FR"/>
                  <a:t>EWIS definition process, V&amp;V</a:t>
                </a:r>
              </a:p>
            </p:txBody>
          </p:sp>
          <p:pic>
            <p:nvPicPr>
              <p:cNvPr id="14367" name="Image 20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2081" y="2154015"/>
                <a:ext cx="3174550" cy="223635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7" name="Groupe 46"/>
          <p:cNvGrpSpPr>
            <a:grpSpLocks/>
          </p:cNvGrpSpPr>
          <p:nvPr/>
        </p:nvGrpSpPr>
        <p:grpSpPr bwMode="auto">
          <a:xfrm>
            <a:off x="4540250" y="2205038"/>
            <a:ext cx="3438525" cy="2952750"/>
            <a:chOff x="655093" y="1150950"/>
            <a:chExt cx="3043449" cy="26810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55093" y="1150950"/>
              <a:ext cx="3043449" cy="2681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fr-FR"/>
            </a:p>
          </p:txBody>
        </p:sp>
        <p:sp>
          <p:nvSpPr>
            <p:cNvPr id="14362" name="ZoneTexte 5"/>
            <p:cNvSpPr txBox="1">
              <a:spLocks noChangeArrowheads="1"/>
            </p:cNvSpPr>
            <p:nvPr/>
          </p:nvSpPr>
          <p:spPr bwMode="auto">
            <a:xfrm>
              <a:off x="959607" y="1274845"/>
              <a:ext cx="10874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fr-FR"/>
                <a:t>Interfaces</a:t>
              </a:r>
            </a:p>
          </p:txBody>
        </p:sp>
        <p:pic>
          <p:nvPicPr>
            <p:cNvPr id="14363" name="Imag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097" y="1644419"/>
              <a:ext cx="2378676" cy="178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e 50"/>
          <p:cNvGrpSpPr>
            <a:grpSpLocks/>
          </p:cNvGrpSpPr>
          <p:nvPr/>
        </p:nvGrpSpPr>
        <p:grpSpPr bwMode="auto">
          <a:xfrm>
            <a:off x="4778375" y="2859088"/>
            <a:ext cx="3729038" cy="2873375"/>
            <a:chOff x="709684" y="1167619"/>
            <a:chExt cx="3729251" cy="290367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09684" y="1167619"/>
              <a:ext cx="3729251" cy="290367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fr-FR"/>
            </a:p>
          </p:txBody>
        </p:sp>
        <p:sp>
          <p:nvSpPr>
            <p:cNvPr id="14359" name="ZoneTexte 5"/>
            <p:cNvSpPr txBox="1">
              <a:spLocks noChangeArrowheads="1"/>
            </p:cNvSpPr>
            <p:nvPr/>
          </p:nvSpPr>
          <p:spPr bwMode="auto">
            <a:xfrm>
              <a:off x="922583" y="1275571"/>
              <a:ext cx="25685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fr-FR"/>
                <a:t>Manufacturing procedures</a:t>
              </a:r>
            </a:p>
          </p:txBody>
        </p:sp>
        <p:pic>
          <p:nvPicPr>
            <p:cNvPr id="14360" name="Image 5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359" y="1776046"/>
              <a:ext cx="2723776" cy="19571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e 54"/>
          <p:cNvGrpSpPr>
            <a:grpSpLocks/>
          </p:cNvGrpSpPr>
          <p:nvPr/>
        </p:nvGrpSpPr>
        <p:grpSpPr bwMode="auto">
          <a:xfrm>
            <a:off x="4884738" y="3289300"/>
            <a:ext cx="4008437" cy="2876550"/>
            <a:chOff x="252413" y="1167618"/>
            <a:chExt cx="4008460" cy="2876378"/>
          </a:xfrm>
        </p:grpSpPr>
        <p:grpSp>
          <p:nvGrpSpPr>
            <p:cNvPr id="14352" name="Groupe 55"/>
            <p:cNvGrpSpPr>
              <a:grpSpLocks/>
            </p:cNvGrpSpPr>
            <p:nvPr/>
          </p:nvGrpSpPr>
          <p:grpSpPr bwMode="auto">
            <a:xfrm>
              <a:off x="252413" y="1167618"/>
              <a:ext cx="3932725" cy="2824090"/>
              <a:chOff x="252413" y="1167618"/>
              <a:chExt cx="3932725" cy="2824090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252413" y="1167618"/>
                <a:ext cx="3932260" cy="282399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90000" tIns="46800" rIns="90000" bIns="46800" anchor="ctr"/>
              <a:lstStyle/>
              <a:p>
                <a:pPr algn="ctr">
                  <a:lnSpc>
                    <a:spcPct val="80000"/>
                  </a:lnSpc>
                  <a:spcBef>
                    <a:spcPct val="50000"/>
                  </a:spcBef>
                  <a:defRPr/>
                </a:pPr>
                <a:endParaRPr lang="fr-FR"/>
              </a:p>
            </p:txBody>
          </p:sp>
          <p:grpSp>
            <p:nvGrpSpPr>
              <p:cNvPr id="14355" name="Groupe 58"/>
              <p:cNvGrpSpPr>
                <a:grpSpLocks/>
              </p:cNvGrpSpPr>
              <p:nvPr/>
            </p:nvGrpSpPr>
            <p:grpSpPr bwMode="auto">
              <a:xfrm>
                <a:off x="506063" y="1326529"/>
                <a:ext cx="3490913" cy="2319227"/>
                <a:chOff x="506073" y="3946565"/>
                <a:chExt cx="3491661" cy="2319213"/>
              </a:xfrm>
            </p:grpSpPr>
            <p:sp>
              <p:nvSpPr>
                <p:cNvPr id="14356" name="ZoneTexte 15"/>
                <p:cNvSpPr txBox="1">
                  <a:spLocks noChangeArrowheads="1"/>
                </p:cNvSpPr>
                <p:nvPr/>
              </p:nvSpPr>
              <p:spPr bwMode="auto">
                <a:xfrm>
                  <a:off x="506073" y="3946565"/>
                  <a:ext cx="3491661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fr-FR"/>
                    <a:t>EWIS ICA, maintenance instructions</a:t>
                  </a:r>
                </a:p>
              </p:txBody>
            </p:sp>
            <p:pic>
              <p:nvPicPr>
                <p:cNvPr id="14357" name="Image 1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34"/>
                <a:stretch>
                  <a:fillRect/>
                </a:stretch>
              </p:blipFill>
              <p:spPr bwMode="auto">
                <a:xfrm>
                  <a:off x="557018" y="4375297"/>
                  <a:ext cx="3281512" cy="189048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4353" name="ZoneTexte 5"/>
            <p:cNvSpPr txBox="1">
              <a:spLocks noChangeArrowheads="1"/>
            </p:cNvSpPr>
            <p:nvPr/>
          </p:nvSpPr>
          <p:spPr bwMode="auto">
            <a:xfrm>
              <a:off x="3575073" y="3705858"/>
              <a:ext cx="6858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fr-FR"/>
                <a:t>Etc…</a:t>
              </a:r>
            </a:p>
          </p:txBody>
        </p:sp>
      </p:grpSp>
      <p:sp>
        <p:nvSpPr>
          <p:cNvPr id="56" name="Rectangle 55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998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 </a:t>
            </a:r>
          </a:p>
        </p:txBody>
      </p:sp>
      <p:sp>
        <p:nvSpPr>
          <p:cNvPr id="1536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98600" lvl="4" indent="0" algn="ctr">
              <a:buFont typeface="Arial" charset="0"/>
              <a:buNone/>
            </a:pPr>
            <a:endParaRPr lang="fr-FR" smtClean="0"/>
          </a:p>
          <a:p>
            <a:pPr marL="1498600" lvl="4" indent="0" algn="ctr">
              <a:buFont typeface="Arial" charset="0"/>
              <a:buNone/>
            </a:pPr>
            <a:endParaRPr lang="fr-FR" sz="3200" smtClean="0"/>
          </a:p>
          <a:p>
            <a:pPr marL="1498600" lvl="4" indent="0" algn="ctr">
              <a:buFont typeface="Arial" charset="0"/>
              <a:buNone/>
            </a:pPr>
            <a:endParaRPr lang="fr-FR" sz="3200" smtClean="0"/>
          </a:p>
          <a:p>
            <a:pPr marL="1498600" lvl="4" indent="0" algn="ctr">
              <a:buFont typeface="Arial" charset="0"/>
              <a:buNone/>
            </a:pPr>
            <a:endParaRPr lang="fr-FR" sz="3200" smtClean="0"/>
          </a:p>
          <a:p>
            <a:pPr marL="0" indent="-25400" algn="ctr">
              <a:buFont typeface="Arial" charset="0"/>
              <a:buNone/>
            </a:pPr>
            <a:r>
              <a:rPr lang="fr-FR" sz="3800" smtClean="0"/>
              <a:t>Back-up slides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81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193" y="332656"/>
            <a:ext cx="8435394" cy="620057"/>
          </a:xfrm>
        </p:spPr>
        <p:txBody>
          <a:bodyPr/>
          <a:lstStyle/>
          <a:p>
            <a:r>
              <a:rPr lang="en-GB" dirty="0" err="1" smtClean="0"/>
              <a:t>Représentation</a:t>
            </a:r>
            <a:r>
              <a:rPr lang="en-GB" dirty="0" smtClean="0"/>
              <a:t> des </a:t>
            </a:r>
            <a:r>
              <a:rPr lang="en-GB" dirty="0" err="1" smtClean="0"/>
              <a:t>données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7711-F412-4B4A-AA73-3C02C4A23745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9" name="Rounded Rectangle 8"/>
          <p:cNvSpPr/>
          <p:nvPr/>
        </p:nvSpPr>
        <p:spPr bwMode="auto">
          <a:xfrm>
            <a:off x="1493273" y="2296935"/>
            <a:ext cx="1231491" cy="111028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80147" tIns="40074" rIns="80147" bIns="40074" numCol="1" rtlCol="0" anchor="ctr" anchorCtr="0" compatLnSpc="1">
            <a:prstTxWarp prst="textNoShape">
              <a:avLst/>
            </a:prstTxWarp>
          </a:bodyPr>
          <a:lstStyle/>
          <a:p>
            <a:pPr algn="ctr" defTabSz="914179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Rule</a:t>
            </a:r>
            <a:endParaRPr lang="fr-FR" sz="13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878829" y="2302695"/>
            <a:ext cx="1231491" cy="111028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80147" tIns="40074" rIns="80147" bIns="40074" numCol="1" rtlCol="0" anchor="ctr" anchorCtr="0" compatLnSpc="1">
            <a:prstTxWarp prst="textNoShape">
              <a:avLst/>
            </a:prstTxWarp>
          </a:bodyPr>
          <a:lstStyle/>
          <a:p>
            <a:pPr algn="ctr" defTabSz="914179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Component</a:t>
            </a:r>
          </a:p>
        </p:txBody>
      </p:sp>
      <p:cxnSp>
        <p:nvCxnSpPr>
          <p:cNvPr id="12" name="Straight Arrow Connector 11"/>
          <p:cNvCxnSpPr>
            <a:stCxn id="9" idx="3"/>
            <a:endCxn id="11" idx="1"/>
          </p:cNvCxnSpPr>
          <p:nvPr/>
        </p:nvCxnSpPr>
        <p:spPr bwMode="auto">
          <a:xfrm>
            <a:off x="2724764" y="2852076"/>
            <a:ext cx="3154065" cy="575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3340509" y="2658871"/>
            <a:ext cx="1724087" cy="228587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80147" tIns="40074" rIns="80147" bIns="40074" numCol="1" rtlCol="0" anchor="ctr" anchorCtr="0" compatLnSpc="1">
            <a:prstTxWarp prst="textNoShape">
              <a:avLst/>
            </a:prstTxWarp>
          </a:bodyPr>
          <a:lstStyle/>
          <a:p>
            <a:pPr algn="ctr" defTabSz="914179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Rule</a:t>
            </a:r>
            <a:r>
              <a:rPr lang="fr-FR" sz="1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primary</a:t>
            </a:r>
            <a:r>
              <a:rPr lang="fr-FR" sz="1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3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object</a:t>
            </a:r>
            <a:endParaRPr lang="fr-FR" sz="13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Elbow Connector 17"/>
          <p:cNvCxnSpPr>
            <a:stCxn id="11" idx="2"/>
            <a:endCxn id="23" idx="0"/>
          </p:cNvCxnSpPr>
          <p:nvPr/>
        </p:nvCxnSpPr>
        <p:spPr bwMode="auto">
          <a:xfrm rot="5400000">
            <a:off x="5395181" y="3439888"/>
            <a:ext cx="1126305" cy="107248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5003022" y="4539281"/>
            <a:ext cx="838139" cy="45717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80147" tIns="40074" rIns="80147" bIns="40074" numCol="1" rtlCol="0" anchor="ctr" anchorCtr="0" compatLnSpc="1">
            <a:prstTxWarp prst="textNoShape">
              <a:avLst/>
            </a:prstTxWarp>
          </a:bodyPr>
          <a:lstStyle/>
          <a:p>
            <a:pPr algn="ctr" defTabSz="914179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1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coupling</a:t>
            </a:r>
            <a:endParaRPr lang="fr-FR" sz="1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075506" y="4545041"/>
            <a:ext cx="838139" cy="45717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80147" tIns="40074" rIns="80147" bIns="40074" numCol="1" rtlCol="0" anchor="ctr" anchorCtr="0" compatLnSpc="1">
            <a:prstTxWarp prst="textNoShape">
              <a:avLst/>
            </a:prstTxWarp>
          </a:bodyPr>
          <a:lstStyle/>
          <a:p>
            <a:pPr algn="ctr" defTabSz="914179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1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equipment</a:t>
            </a:r>
            <a:endParaRPr lang="fr-FR" sz="1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158131" y="4545041"/>
            <a:ext cx="838139" cy="45717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80147" tIns="40074" rIns="80147" bIns="40074" numCol="1" rtlCol="0" anchor="ctr" anchorCtr="0" compatLnSpc="1">
            <a:prstTxWarp prst="textNoShape">
              <a:avLst/>
            </a:prstTxWarp>
          </a:bodyPr>
          <a:lstStyle/>
          <a:p>
            <a:pPr defTabSz="914179"/>
            <a:r>
              <a:rPr lang="fr-FR" sz="1100" dirty="0" err="1"/>
              <a:t>others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28" name="Elbow Connector 27"/>
          <p:cNvCxnSpPr>
            <a:stCxn id="11" idx="2"/>
            <a:endCxn id="26" idx="0"/>
          </p:cNvCxnSpPr>
          <p:nvPr/>
        </p:nvCxnSpPr>
        <p:spPr bwMode="auto">
          <a:xfrm rot="16200000" flipH="1">
            <a:off x="6469855" y="3437695"/>
            <a:ext cx="1132065" cy="1082626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Elbow Connector 30"/>
          <p:cNvCxnSpPr>
            <a:stCxn id="11" idx="2"/>
            <a:endCxn id="25" idx="0"/>
          </p:cNvCxnSpPr>
          <p:nvPr/>
        </p:nvCxnSpPr>
        <p:spPr bwMode="auto">
          <a:xfrm rot="16200000" flipH="1">
            <a:off x="5928542" y="3979008"/>
            <a:ext cx="1132065" cy="1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39" name="Group 1038"/>
          <p:cNvGrpSpPr/>
          <p:nvPr/>
        </p:nvGrpSpPr>
        <p:grpSpPr>
          <a:xfrm>
            <a:off x="77059" y="1835690"/>
            <a:ext cx="985193" cy="2103540"/>
            <a:chOff x="90116" y="2268463"/>
            <a:chExt cx="1152128" cy="2319250"/>
          </a:xfrm>
        </p:grpSpPr>
        <p:sp>
          <p:nvSpPr>
            <p:cNvPr id="50" name="Oval 49"/>
            <p:cNvSpPr/>
            <p:nvPr/>
          </p:nvSpPr>
          <p:spPr bwMode="auto">
            <a:xfrm>
              <a:off x="90116" y="2268463"/>
              <a:ext cx="1152128" cy="66306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9" fontAlgn="base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13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RUID</a:t>
              </a: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90116" y="3057543"/>
              <a:ext cx="1152128" cy="66306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9" fontAlgn="base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13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RuleID</a:t>
              </a:r>
              <a:endParaRPr lang="fr-FR" sz="13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90116" y="3924647"/>
              <a:ext cx="1152128" cy="66306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9" fontAlgn="base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sz="13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Variant</a:t>
              </a:r>
            </a:p>
          </p:txBody>
        </p:sp>
      </p:grpSp>
      <p:cxnSp>
        <p:nvCxnSpPr>
          <p:cNvPr id="1041" name="Elbow Connector 1040"/>
          <p:cNvCxnSpPr>
            <a:stCxn id="9" idx="1"/>
            <a:endCxn id="50" idx="6"/>
          </p:cNvCxnSpPr>
          <p:nvPr/>
        </p:nvCxnSpPr>
        <p:spPr bwMode="auto">
          <a:xfrm rot="10800000">
            <a:off x="1062251" y="2136387"/>
            <a:ext cx="431022" cy="715689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Elbow Connector 55"/>
          <p:cNvCxnSpPr>
            <a:stCxn id="9" idx="1"/>
            <a:endCxn id="51" idx="6"/>
          </p:cNvCxnSpPr>
          <p:nvPr/>
        </p:nvCxnSpPr>
        <p:spPr bwMode="auto">
          <a:xfrm rot="10800000">
            <a:off x="1062251" y="2852076"/>
            <a:ext cx="431022" cy="11519"/>
          </a:xfrm>
          <a:prstGeom prst="bentConnector3">
            <a:avLst>
              <a:gd name="adj1" fmla="val 4874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Elbow Connector 58"/>
          <p:cNvCxnSpPr>
            <a:stCxn id="9" idx="1"/>
            <a:endCxn id="52" idx="6"/>
          </p:cNvCxnSpPr>
          <p:nvPr/>
        </p:nvCxnSpPr>
        <p:spPr bwMode="auto">
          <a:xfrm rot="10800000" flipV="1">
            <a:off x="1062251" y="2852076"/>
            <a:ext cx="431022" cy="786456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2109019" y="3494310"/>
            <a:ext cx="0" cy="189400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/>
          <p:cNvCxnSpPr/>
          <p:nvPr/>
        </p:nvCxnSpPr>
        <p:spPr bwMode="auto">
          <a:xfrm flipV="1">
            <a:off x="2239337" y="3337834"/>
            <a:ext cx="3502579" cy="205048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/>
          <p:cNvCxnSpPr/>
          <p:nvPr/>
        </p:nvCxnSpPr>
        <p:spPr bwMode="auto">
          <a:xfrm flipV="1">
            <a:off x="602213" y="4107686"/>
            <a:ext cx="0" cy="108470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>
            <a:stCxn id="86" idx="2"/>
            <a:endCxn id="14" idx="0"/>
          </p:cNvCxnSpPr>
          <p:nvPr/>
        </p:nvCxnSpPr>
        <p:spPr bwMode="auto">
          <a:xfrm flipH="1">
            <a:off x="4202553" y="2013654"/>
            <a:ext cx="800469" cy="64521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0" y="5221700"/>
            <a:ext cx="1619951" cy="357930"/>
          </a:xfrm>
          <a:prstGeom prst="rect">
            <a:avLst/>
          </a:prstGeom>
          <a:noFill/>
        </p:spPr>
        <p:txBody>
          <a:bodyPr wrap="none" lIns="80147" tIns="40074" rIns="80147" bIns="40074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Data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Properties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78555" y="1655724"/>
            <a:ext cx="1648933" cy="357930"/>
          </a:xfrm>
          <a:prstGeom prst="rect">
            <a:avLst/>
          </a:prstGeom>
          <a:noFill/>
        </p:spPr>
        <p:txBody>
          <a:bodyPr wrap="none" lIns="80147" tIns="40074" rIns="80147" bIns="40074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Object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Property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867047" y="5388318"/>
            <a:ext cx="833518" cy="357930"/>
          </a:xfrm>
          <a:prstGeom prst="rect">
            <a:avLst/>
          </a:prstGeom>
          <a:noFill/>
        </p:spPr>
        <p:txBody>
          <a:bodyPr wrap="none" lIns="80147" tIns="40074" rIns="80147" bIns="40074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Classes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84387" y="3244502"/>
            <a:ext cx="1182973" cy="357930"/>
          </a:xfrm>
          <a:prstGeom prst="rect">
            <a:avLst/>
          </a:prstGeom>
          <a:noFill/>
        </p:spPr>
        <p:txBody>
          <a:bodyPr wrap="none" lIns="80147" tIns="40074" rIns="80147" bIns="40074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SubClasses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45" name="Elbow Connector 44"/>
          <p:cNvCxnSpPr/>
          <p:nvPr/>
        </p:nvCxnSpPr>
        <p:spPr bwMode="auto">
          <a:xfrm rot="5400000">
            <a:off x="7798197" y="3991825"/>
            <a:ext cx="1227304" cy="413903"/>
          </a:xfrm>
          <a:prstGeom prst="bentConnector3">
            <a:avLst>
              <a:gd name="adj1" fmla="val 99977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516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0</TotalTime>
  <Words>150</Words>
  <Application>Microsoft Office PowerPoint</Application>
  <PresentationFormat>Affichage à l'écran (4:3)</PresentationFormat>
  <Paragraphs>58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ITEA 3 PowerPoint template_small</vt:lpstr>
      <vt:lpstr>Ex. BOM, Component taxonomy, Component ontology</vt:lpstr>
      <vt:lpstr>Electrical wiring interconnection system  (EWIS) </vt:lpstr>
      <vt:lpstr>Illustrate traceability between all aspects of A/C wiring</vt:lpstr>
      <vt:lpstr> </vt:lpstr>
      <vt:lpstr>Représentation des données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Monceaux, Anne</cp:lastModifiedBy>
  <cp:revision>388</cp:revision>
  <dcterms:created xsi:type="dcterms:W3CDTF">2014-11-11T13:03:42Z</dcterms:created>
  <dcterms:modified xsi:type="dcterms:W3CDTF">2016-11-04T10:55:44Z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